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fedc71026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29fedc71026_5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fedc71026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29fedc71026_5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fedc71026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29fedc71026_2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fedc71026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29fedc71026_5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fedc71026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29fedc71026_5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fedc71026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29fedc71026_5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fedc71026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29fedc71026_2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fedc71026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29fedc71026_5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fedc71026_2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9fedc71026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fedc71026_5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9fedc71026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fedc71026_2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9fedc71026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fedc7102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9fedc71026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fe40654ab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29fe40654ab_2_2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fe40654ab_2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fe40654ab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fe40654ab_2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fe40654ab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fe40654ab_2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fe40654ab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3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hoto" showMasterSp="0">
  <p:cSld name="Title Slide Photo">
    <p:bg>
      <p:bgPr>
        <a:solidFill>
          <a:srgbClr val="EDEEE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>
            <p:ph idx="2" type="pic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rgbClr val="C7CACD"/>
          </a:solidFill>
          <a:ln>
            <a:noFill/>
          </a:ln>
        </p:spPr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403122" y="731583"/>
            <a:ext cx="773651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b="1" i="0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03122" y="3244341"/>
            <a:ext cx="7750278" cy="3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idx="3" type="body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 showMasterSp="0">
  <p:cSld name="1_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448676" y="2020046"/>
            <a:ext cx="8190227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448676" y="1228188"/>
            <a:ext cx="8190227" cy="2437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 Description automatically generated" id="97" name="Google Shape;9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Image" showMasterSp="0">
  <p:cSld name="Section Header Image">
    <p:bg>
      <p:bgPr>
        <a:solidFill>
          <a:srgbClr val="EDEEE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/>
          <p:nvPr>
            <p:ph idx="1" type="body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/>
          <p:nvPr>
            <p:ph idx="3" type="body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/>
            </a:lvl1pPr>
            <a:lvl2pPr indent="-330200" lvl="1" marL="9144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6" name="Google Shape;1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hoto" showMasterSp="0">
  <p:cSld name="Title Slide Photo">
    <p:bg>
      <p:bgPr>
        <a:solidFill>
          <a:srgbClr val="EDEEE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>
            <p:ph idx="2" type="pic"/>
          </p:nvPr>
        </p:nvSpPr>
        <p:spPr>
          <a:xfrm>
            <a:off x="8139634" y="643095"/>
            <a:ext cx="4454100" cy="4548300"/>
          </a:xfrm>
          <a:prstGeom prst="ellipse">
            <a:avLst/>
          </a:prstGeom>
          <a:solidFill>
            <a:srgbClr val="C7CACD"/>
          </a:solidFill>
          <a:ln>
            <a:noFill/>
          </a:ln>
        </p:spPr>
      </p:sp>
      <p:sp>
        <p:nvSpPr>
          <p:cNvPr id="126" name="Google Shape;126;p16"/>
          <p:cNvSpPr txBox="1"/>
          <p:nvPr>
            <p:ph type="ctrTitle"/>
          </p:nvPr>
        </p:nvSpPr>
        <p:spPr>
          <a:xfrm>
            <a:off x="403122" y="731583"/>
            <a:ext cx="7736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b="1" i="0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" type="subTitle"/>
          </p:nvPr>
        </p:nvSpPr>
        <p:spPr>
          <a:xfrm>
            <a:off x="403122" y="3244341"/>
            <a:ext cx="7750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16"/>
          <p:cNvSpPr txBox="1"/>
          <p:nvPr>
            <p:ph idx="10" type="dt"/>
          </p:nvPr>
        </p:nvSpPr>
        <p:spPr>
          <a:xfrm>
            <a:off x="8382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>
            <a:off x="4038600" y="755096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6106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6"/>
          <p:cNvSpPr txBox="1"/>
          <p:nvPr>
            <p:ph idx="3" type="body"/>
          </p:nvPr>
        </p:nvSpPr>
        <p:spPr>
          <a:xfrm>
            <a:off x="403122" y="4247375"/>
            <a:ext cx="6153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No Bullets" type="obj">
  <p:cSld name="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meter, clock&#10;&#10;Description automatically generated" id="135" name="Google Shape;13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381000" y="1788326"/>
            <a:ext cx="8655300" cy="4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42" name="Google Shape;14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69188" y="-629586"/>
            <a:ext cx="3621739" cy="362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381000" y="859536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380999" y="1798730"/>
            <a:ext cx="5428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2" type="body"/>
          </p:nvPr>
        </p:nvSpPr>
        <p:spPr>
          <a:xfrm>
            <a:off x="6382871" y="1798730"/>
            <a:ext cx="5428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device&#10;&#10;Description automatically generated"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9993" y="-304800"/>
            <a:ext cx="13275731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type="title"/>
          </p:nvPr>
        </p:nvSpPr>
        <p:spPr>
          <a:xfrm>
            <a:off x="3985256" y="1412131"/>
            <a:ext cx="41565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4493252" y="4507343"/>
            <a:ext cx="3297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ame, holding, table, person&#10;&#10;Description automatically generated"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type="ctrTitle"/>
          </p:nvPr>
        </p:nvSpPr>
        <p:spPr>
          <a:xfrm>
            <a:off x="403122" y="73158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1" type="subTitle"/>
          </p:nvPr>
        </p:nvSpPr>
        <p:spPr>
          <a:xfrm>
            <a:off x="403122" y="3244341"/>
            <a:ext cx="9144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20"/>
          <p:cNvSpPr txBox="1"/>
          <p:nvPr>
            <p:ph idx="10" type="dt"/>
          </p:nvPr>
        </p:nvSpPr>
        <p:spPr>
          <a:xfrm>
            <a:off x="8382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1" type="ftr"/>
          </p:nvPr>
        </p:nvSpPr>
        <p:spPr>
          <a:xfrm>
            <a:off x="4038600" y="755096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6106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0"/>
          <p:cNvSpPr txBox="1"/>
          <p:nvPr>
            <p:ph idx="2" type="body"/>
          </p:nvPr>
        </p:nvSpPr>
        <p:spPr>
          <a:xfrm>
            <a:off x="403122" y="4247375"/>
            <a:ext cx="6153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65" name="Google Shape;1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8705"/>
            <a:ext cx="1283793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ctrTitle"/>
          </p:nvPr>
        </p:nvSpPr>
        <p:spPr>
          <a:xfrm>
            <a:off x="403122" y="73158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1" type="subTitle"/>
          </p:nvPr>
        </p:nvSpPr>
        <p:spPr>
          <a:xfrm>
            <a:off x="403122" y="3244341"/>
            <a:ext cx="9144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9" name="Google Shape;169;p21"/>
          <p:cNvSpPr txBox="1"/>
          <p:nvPr>
            <p:ph idx="10" type="dt"/>
          </p:nvPr>
        </p:nvSpPr>
        <p:spPr>
          <a:xfrm>
            <a:off x="8382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11" type="ftr"/>
          </p:nvPr>
        </p:nvSpPr>
        <p:spPr>
          <a:xfrm>
            <a:off x="4038600" y="755096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6106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1"/>
          <p:cNvSpPr txBox="1"/>
          <p:nvPr>
            <p:ph idx="2" type="body"/>
          </p:nvPr>
        </p:nvSpPr>
        <p:spPr>
          <a:xfrm>
            <a:off x="403122" y="4247375"/>
            <a:ext cx="6153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74" name="Google Shape;17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88" y="6158705"/>
            <a:ext cx="1283793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No Bullet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meter, clock  Description automatically generated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381000" y="1788326"/>
            <a:ext cx="8655424" cy="4173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ame&#10;&#10;Description automatically generated"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type="ctrTitle"/>
          </p:nvPr>
        </p:nvSpPr>
        <p:spPr>
          <a:xfrm>
            <a:off x="403122" y="73158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b="1" i="0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403122" y="3244341"/>
            <a:ext cx="9144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9" name="Google Shape;179;p22"/>
          <p:cNvSpPr txBox="1"/>
          <p:nvPr>
            <p:ph idx="10" type="dt"/>
          </p:nvPr>
        </p:nvSpPr>
        <p:spPr>
          <a:xfrm>
            <a:off x="8382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1" type="ftr"/>
          </p:nvPr>
        </p:nvSpPr>
        <p:spPr>
          <a:xfrm>
            <a:off x="4038600" y="755096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610600" y="755096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2"/>
          <p:cNvSpPr txBox="1"/>
          <p:nvPr>
            <p:ph idx="2" type="body"/>
          </p:nvPr>
        </p:nvSpPr>
        <p:spPr>
          <a:xfrm>
            <a:off x="403122" y="4247375"/>
            <a:ext cx="6153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ircular Photo">
  <p:cSld name="Text and Circular 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381000" y="859536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380999" y="1798730"/>
            <a:ext cx="5428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1"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3"/>
          <p:cNvSpPr/>
          <p:nvPr>
            <p:ph idx="2" type="pic"/>
          </p:nvPr>
        </p:nvSpPr>
        <p:spPr>
          <a:xfrm>
            <a:off x="7621429" y="1928470"/>
            <a:ext cx="3423000" cy="3495600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arrow&#10;&#10;Description automatically generated"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type="title"/>
          </p:nvPr>
        </p:nvSpPr>
        <p:spPr>
          <a:xfrm>
            <a:off x="448676" y="2020046"/>
            <a:ext cx="8190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448676" y="1228188"/>
            <a:ext cx="81903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196" name="Google Shape;196;p24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4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00" name="Google Shape;20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8705"/>
            <a:ext cx="1283793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 showMasterSp="0">
  <p:cSld name="1_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448676" y="2020046"/>
            <a:ext cx="8190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448676" y="1228188"/>
            <a:ext cx="81903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5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08" name="Google Shape;20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88" y="6158705"/>
            <a:ext cx="1283793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Image" showMasterSp="0">
  <p:cSld name="Section Header Image">
    <p:bg>
      <p:bgPr>
        <a:solidFill>
          <a:srgbClr val="EDEEE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/>
          <p:nvPr>
            <p:ph idx="1" type="body"/>
          </p:nvPr>
        </p:nvSpPr>
        <p:spPr>
          <a:xfrm>
            <a:off x="2286000" y="914400"/>
            <a:ext cx="3108900" cy="310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6"/>
          <p:cNvSpPr/>
          <p:nvPr>
            <p:ph idx="3" type="body"/>
          </p:nvPr>
        </p:nvSpPr>
        <p:spPr>
          <a:xfrm>
            <a:off x="-3520440" y="821933"/>
            <a:ext cx="3108900" cy="310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sz="1800"/>
            </a:lvl1pPr>
            <a:lvl2pPr indent="-3302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  Description automatically generated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69188" y="-629586"/>
            <a:ext cx="3621741" cy="3621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380999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6382871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device  Description automatically generated" id="39" name="Google Shape;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9993" y="-304800"/>
            <a:ext cx="13275733" cy="7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type="title"/>
          </p:nvPr>
        </p:nvSpPr>
        <p:spPr>
          <a:xfrm>
            <a:off x="3985256" y="1412131"/>
            <a:ext cx="415636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493252" y="4507343"/>
            <a:ext cx="3297383" cy="795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ame, holding, table, person  Description automatically generated" id="46" name="Google Shape;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 Description automatically generated" id="54" name="Google Shape;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b="1" i="0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7"/>
          <p:cNvSpPr txBox="1"/>
          <p:nvPr>
            <p:ph idx="10" type="dt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7"/>
          <p:cNvSpPr txBox="1"/>
          <p:nvPr>
            <p:ph idx="2" type="body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 Description automatically generated" id="63" name="Google Shape;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hite" showMasterSp="0">
  <p:cSld name="Title Slid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ame  Description automatically generated" id="65" name="Google Shape;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/>
          <p:nvPr>
            <p:ph type="ctrTitle"/>
          </p:nvPr>
        </p:nvSpPr>
        <p:spPr>
          <a:xfrm>
            <a:off x="403122" y="73158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b="1" i="0" sz="6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403122" y="3244341"/>
            <a:ext cx="9144000" cy="3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8"/>
          <p:cNvSpPr txBox="1"/>
          <p:nvPr>
            <p:ph idx="10" type="dt"/>
          </p:nvPr>
        </p:nvSpPr>
        <p:spPr>
          <a:xfrm>
            <a:off x="8382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4038600" y="755096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10600" y="755096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2" type="body"/>
          </p:nvPr>
        </p:nvSpPr>
        <p:spPr>
          <a:xfrm>
            <a:off x="403122" y="4247375"/>
            <a:ext cx="6153150" cy="309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710"/>
              <a:buNone/>
              <a:defRPr b="1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2" name="Google Shape;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Circular Photo">
  <p:cSld name="Text and Circular Phot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type="title"/>
          </p:nvPr>
        </p:nvSpPr>
        <p:spPr>
          <a:xfrm>
            <a:off x="381000" y="859536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380999" y="1798730"/>
            <a:ext cx="5428129" cy="414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1" sz="14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9"/>
          <p:cNvSpPr/>
          <p:nvPr>
            <p:ph idx="2" type="pic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arrow  Description automatically generated" id="82" name="Google Shape;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>
            <p:ph type="title"/>
          </p:nvPr>
        </p:nvSpPr>
        <p:spPr>
          <a:xfrm>
            <a:off x="448676" y="2020046"/>
            <a:ext cx="8190227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448676" y="1228188"/>
            <a:ext cx="8190227" cy="2437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2000"/>
              <a:buNone/>
              <a:defRPr sz="2000">
                <a:solidFill>
                  <a:srgbClr val="90909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800"/>
              <a:buNone/>
              <a:defRPr sz="1800">
                <a:solidFill>
                  <a:srgbClr val="90909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091"/>
              </a:buClr>
              <a:buSzPts val="1600"/>
              <a:buNone/>
              <a:defRPr sz="1600">
                <a:solidFill>
                  <a:srgbClr val="909091"/>
                </a:solidFill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0000" y="6397249"/>
            <a:ext cx="924976" cy="176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 Description automatically generated" id="89" name="Google Shape;8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88" y="6158705"/>
            <a:ext cx="1283792" cy="45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E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1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EE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81000" y="1799665"/>
            <a:ext cx="11370900" cy="4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latino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1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alatino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838200" y="741418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4038600" y="741418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4724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94488" y="6155667"/>
            <a:ext cx="1274827" cy="4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89920" y="6400800"/>
            <a:ext cx="923544" cy="17613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si6mm72qGKun9pSNCIdPKKNOUB9NrFce/view" TargetMode="External"/><Relationship Id="rId4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AQMyqwBw63jzrdRvTxQvJ9UgaVjE8Iyh/view" TargetMode="External"/><Relationship Id="rId4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ompetitions/nfl-big-data-bowl-2024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12192000" cy="685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1825425" y="500725"/>
            <a:ext cx="548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9"/>
          <p:cNvSpPr txBox="1"/>
          <p:nvPr>
            <p:ph type="ctrTitle"/>
          </p:nvPr>
        </p:nvSpPr>
        <p:spPr>
          <a:xfrm>
            <a:off x="228597" y="412562"/>
            <a:ext cx="96186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 sz="4200">
                <a:solidFill>
                  <a:srgbClr val="FFFFFF"/>
                </a:solidFill>
              </a:rPr>
              <a:t>Comprehensive Analysis of NFL Player Performance and Game Strategies</a:t>
            </a:r>
            <a:endParaRPr i="0" sz="4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t/>
            </a:r>
            <a:endParaRPr sz="4800">
              <a:solidFill>
                <a:srgbClr val="0039A6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t/>
            </a:r>
            <a:endParaRPr sz="4800">
              <a:solidFill>
                <a:srgbClr val="0039A6"/>
              </a:solidFill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228595" y="3182733"/>
            <a:ext cx="393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Dipak Bhattarai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Hussain Manasi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Crystal Pendergrass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Analysis Process</a:t>
            </a:r>
            <a:endParaRPr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381000" y="1788326"/>
            <a:ext cx="8655300" cy="4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rPr lang="en-US"/>
              <a:t>The most common plays used by offense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3638" y="2135650"/>
            <a:ext cx="6804733" cy="38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Analysis Process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641" y="2367245"/>
            <a:ext cx="9858703" cy="331222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>
            <p:ph idx="1" type="body"/>
          </p:nvPr>
        </p:nvSpPr>
        <p:spPr>
          <a:xfrm>
            <a:off x="381000" y="1788326"/>
            <a:ext cx="8655300" cy="4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</a:pPr>
            <a:r>
              <a:rPr lang="en-US"/>
              <a:t>Overall comparison of final scores for home and visiting teams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Analysis Process</a:t>
            </a:r>
            <a:endParaRPr/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81000" y="1788326"/>
            <a:ext cx="8655424" cy="4173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</a:pPr>
            <a:r>
              <a:rPr lang="en-US"/>
              <a:t>Win Probability Dynamics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 b="3794" l="3574" r="4055" t="1580"/>
          <a:stretch/>
        </p:blipFill>
        <p:spPr>
          <a:xfrm>
            <a:off x="381000" y="2313475"/>
            <a:ext cx="5222725" cy="26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 rotWithShape="1">
          <a:blip r:embed="rId4">
            <a:alphaModFix/>
          </a:blip>
          <a:srcRect b="0" l="3067" r="3087" t="0"/>
          <a:stretch/>
        </p:blipFill>
        <p:spPr>
          <a:xfrm>
            <a:off x="5736100" y="2287450"/>
            <a:ext cx="5412900" cy="27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821850" y="2817150"/>
            <a:ext cx="4548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</a:pPr>
            <a:r>
              <a:rPr lang="en-US" sz="4200">
                <a:solidFill>
                  <a:schemeClr val="dk1"/>
                </a:solidFill>
              </a:rPr>
              <a:t>Visualizing Players on Field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425143" y="520164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Visualizations</a:t>
            </a:r>
            <a:endParaRPr/>
          </a:p>
        </p:txBody>
      </p:sp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425150" y="1229500"/>
            <a:ext cx="9162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rPr lang="en-US"/>
              <a:t>Tracking the position of players throughout a  play</a:t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725" y="1938825"/>
            <a:ext cx="54864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425143" y="520164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Visualizations</a:t>
            </a:r>
            <a:endParaRPr/>
          </a:p>
        </p:txBody>
      </p:sp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425150" y="1229500"/>
            <a:ext cx="9162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rPr lang="en-US"/>
              <a:t>Tracking the position of players throughout a  play</a:t>
            </a:r>
            <a:endParaRPr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588" y="1562100"/>
            <a:ext cx="9041114" cy="48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425143" y="520164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Visualizations</a:t>
            </a:r>
            <a:endParaRPr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425150" y="1229500"/>
            <a:ext cx="9162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rPr lang="en-US"/>
              <a:t>Tracking the position of players throughout a  play</a:t>
            </a:r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075" y="1651900"/>
            <a:ext cx="8659376" cy="46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425143" y="520164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Visualizations</a:t>
            </a:r>
            <a:endParaRPr/>
          </a:p>
        </p:txBody>
      </p:sp>
      <p:sp>
        <p:nvSpPr>
          <p:cNvPr id="342" name="Google Shape;342;p45"/>
          <p:cNvSpPr txBox="1"/>
          <p:nvPr>
            <p:ph idx="1" type="body"/>
          </p:nvPr>
        </p:nvSpPr>
        <p:spPr>
          <a:xfrm>
            <a:off x="425150" y="1229500"/>
            <a:ext cx="9162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rPr lang="en-US"/>
              <a:t>Tracking the position of players throughout a  play</a:t>
            </a: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150" y="1728100"/>
            <a:ext cx="10001999" cy="44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425143" y="520164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Visualizations</a:t>
            </a:r>
            <a:endParaRPr/>
          </a:p>
        </p:txBody>
      </p:sp>
      <p:sp>
        <p:nvSpPr>
          <p:cNvPr id="349" name="Google Shape;349;p46"/>
          <p:cNvSpPr txBox="1"/>
          <p:nvPr>
            <p:ph idx="1" type="body"/>
          </p:nvPr>
        </p:nvSpPr>
        <p:spPr>
          <a:xfrm>
            <a:off x="425150" y="1229500"/>
            <a:ext cx="9162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rPr lang="en-US"/>
              <a:t>Trends in the range of motion per position</a:t>
            </a:r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69" y="1790700"/>
            <a:ext cx="9878957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type="title"/>
          </p:nvPr>
        </p:nvSpPr>
        <p:spPr>
          <a:xfrm>
            <a:off x="425143" y="520164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Visualizations</a:t>
            </a:r>
            <a:endParaRPr/>
          </a:p>
        </p:txBody>
      </p:sp>
      <p:sp>
        <p:nvSpPr>
          <p:cNvPr id="356" name="Google Shape;356;p47"/>
          <p:cNvSpPr txBox="1"/>
          <p:nvPr>
            <p:ph idx="1" type="body"/>
          </p:nvPr>
        </p:nvSpPr>
        <p:spPr>
          <a:xfrm>
            <a:off x="425150" y="1229500"/>
            <a:ext cx="9162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rPr lang="en-US"/>
              <a:t>Trends in the range of motion per position</a:t>
            </a:r>
            <a:endParaRPr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57" y="1728100"/>
            <a:ext cx="9710869" cy="4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381000" y="318903"/>
            <a:ext cx="114300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br>
              <a:rPr lang="en-US"/>
            </a:br>
            <a:r>
              <a:rPr lang="en-US"/>
              <a:t>Project Overview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381000" y="1790700"/>
            <a:ext cx="10552800" cy="4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60C30"/>
                </a:solidFill>
              </a:rPr>
              <a:t>Objective:</a:t>
            </a:r>
            <a:endParaRPr b="1" sz="2000">
              <a:solidFill>
                <a:srgbClr val="C60C30"/>
              </a:solidFill>
            </a:endParaRPr>
          </a:p>
          <a:p>
            <a:pPr indent="-336550" lvl="0" marL="457200" rtl="0" algn="l">
              <a:spcBef>
                <a:spcPts val="1800"/>
              </a:spcBef>
              <a:spcAft>
                <a:spcPts val="0"/>
              </a:spcAft>
              <a:buClr>
                <a:srgbClr val="0039A6"/>
              </a:buClr>
              <a:buSzPts val="17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Conduct a comprehensive analysis of NFL player performance and game strategies using data from the NFL Big Data Bowl 2024</a:t>
            </a:r>
            <a:endParaRPr b="1" sz="1800">
              <a:solidFill>
                <a:srgbClr val="0039A6"/>
              </a:solidFill>
            </a:endParaRPr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39A6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60C30"/>
                </a:solidFill>
              </a:rPr>
              <a:t>Approach:</a:t>
            </a:r>
            <a:endParaRPr b="1" sz="2000">
              <a:solidFill>
                <a:srgbClr val="C60C3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39A6"/>
              </a:buClr>
              <a:buSzPts val="18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In-Depth Analysis: </a:t>
            </a:r>
            <a:r>
              <a:rPr lang="en-US" sz="1700">
                <a:solidFill>
                  <a:srgbClr val="404041"/>
                </a:solidFill>
              </a:rPr>
              <a:t>Unraveling insights into player performance and game dynamics</a:t>
            </a:r>
            <a:endParaRPr sz="1700">
              <a:solidFill>
                <a:srgbClr val="40404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18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Meaningful Visualizations: </a:t>
            </a:r>
            <a:r>
              <a:rPr lang="en-US" sz="1700">
                <a:solidFill>
                  <a:srgbClr val="404041"/>
                </a:solidFill>
              </a:rPr>
              <a:t>Translating raw data into impactful visuals for enhanced understanding</a:t>
            </a:r>
            <a:endParaRPr b="1" sz="1800">
              <a:solidFill>
                <a:srgbClr val="0039A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18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Dynamic Animations: </a:t>
            </a:r>
            <a:r>
              <a:rPr lang="en-US" sz="1700">
                <a:solidFill>
                  <a:srgbClr val="404041"/>
                </a:solidFill>
              </a:rPr>
              <a:t>Bringing plays to life, replicating the strategic dance of offensive</a:t>
            </a:r>
            <a:endParaRPr b="1" sz="2000">
              <a:solidFill>
                <a:srgbClr val="C60C3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381000" y="5681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Animation: </a:t>
            </a:r>
            <a:r>
              <a:rPr lang="en-US">
                <a:solidFill>
                  <a:schemeClr val="accent2"/>
                </a:solidFill>
              </a:rPr>
              <a:t>Player direction of motion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63" name="Google Shape;363;p48" title="sample_play_clearer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9075" y="1422375"/>
            <a:ext cx="8773850" cy="45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381000" y="5681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Focus</a:t>
            </a:r>
            <a:r>
              <a:rPr lang="en-US"/>
              <a:t>: </a:t>
            </a:r>
            <a:r>
              <a:rPr lang="en-US">
                <a:solidFill>
                  <a:schemeClr val="accent2"/>
                </a:solidFill>
              </a:rPr>
              <a:t>Player direction of motion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69" name="Google Shape;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1219199"/>
            <a:ext cx="904875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381000" y="568199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Animation: </a:t>
            </a:r>
            <a:r>
              <a:rPr lang="en-US">
                <a:solidFill>
                  <a:schemeClr val="accent2"/>
                </a:solidFill>
              </a:rPr>
              <a:t>An actual play between teams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75" name="Google Shape;375;p50" title="atlanta_scrimmage_play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7050" y="1341275"/>
            <a:ext cx="8157898" cy="46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3394825" y="2967025"/>
            <a:ext cx="5494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</a:pPr>
            <a:r>
              <a:rPr lang="en-US" sz="5300"/>
              <a:t>Questions?</a:t>
            </a:r>
            <a:endParaRPr sz="5300"/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4493275" y="3824321"/>
            <a:ext cx="3297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10"/>
              <a:buNone/>
            </a:pPr>
            <a:r>
              <a:rPr lang="en-US"/>
              <a:t>Thank you for listening.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Data Source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381000" y="1790700"/>
            <a:ext cx="10552800" cy="4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60C30"/>
                </a:solidFill>
              </a:rPr>
              <a:t>Source:</a:t>
            </a:r>
            <a:endParaRPr b="1" sz="2000">
              <a:solidFill>
                <a:srgbClr val="C60C30"/>
              </a:solidFill>
            </a:endParaRPr>
          </a:p>
          <a:p>
            <a:pPr indent="-336550" lvl="0" marL="457200" rtl="0" algn="l">
              <a:spcBef>
                <a:spcPts val="1800"/>
              </a:spcBef>
              <a:spcAft>
                <a:spcPts val="0"/>
              </a:spcAft>
              <a:buClr>
                <a:srgbClr val="0039A6"/>
              </a:buClr>
              <a:buSzPts val="17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NFL Big Data Bowl 2024 data from Kaggle </a:t>
            </a:r>
            <a:r>
              <a:rPr lang="en-US" sz="1600">
                <a:solidFill>
                  <a:srgbClr val="404041"/>
                </a:solidFill>
              </a:rPr>
              <a:t>(</a:t>
            </a:r>
            <a:r>
              <a:rPr lang="en-US" sz="16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https://www.kaggle.com/competitions/nfl-big-data-bowl-2024</a:t>
            </a:r>
            <a:r>
              <a:rPr lang="en-US" sz="1600">
                <a:solidFill>
                  <a:srgbClr val="404041"/>
                </a:solidFill>
              </a:rPr>
              <a:t>)</a:t>
            </a:r>
            <a:endParaRPr sz="1600">
              <a:solidFill>
                <a:srgbClr val="40404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0404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60C30"/>
                </a:solidFill>
              </a:rPr>
              <a:t>Data Summary:</a:t>
            </a:r>
            <a:endParaRPr b="1" sz="2000">
              <a:solidFill>
                <a:srgbClr val="C60C3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39A6"/>
              </a:buClr>
              <a:buSzPts val="18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Game data: </a:t>
            </a:r>
            <a:r>
              <a:rPr lang="en-US" sz="1700">
                <a:solidFill>
                  <a:srgbClr val="404041"/>
                </a:solidFill>
              </a:rPr>
              <a:t>teams playing in each game</a:t>
            </a:r>
            <a:endParaRPr sz="1700">
              <a:solidFill>
                <a:srgbClr val="40404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18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Play data: </a:t>
            </a:r>
            <a:r>
              <a:rPr lang="en-US" sz="1700">
                <a:solidFill>
                  <a:srgbClr val="404041"/>
                </a:solidFill>
              </a:rPr>
              <a:t>play-level information from each game</a:t>
            </a:r>
            <a:endParaRPr b="1" sz="1800">
              <a:solidFill>
                <a:srgbClr val="0039A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9A6"/>
              </a:buClr>
              <a:buSzPts val="18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Player data: </a:t>
            </a:r>
            <a:r>
              <a:rPr lang="en-US" sz="1700">
                <a:solidFill>
                  <a:srgbClr val="404041"/>
                </a:solidFill>
              </a:rPr>
              <a:t>player-level information</a:t>
            </a:r>
            <a:endParaRPr sz="1700">
              <a:solidFill>
                <a:srgbClr val="40404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7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Tackles data: </a:t>
            </a:r>
            <a:r>
              <a:rPr lang="en-US" sz="1700">
                <a:solidFill>
                  <a:srgbClr val="404041"/>
                </a:solidFill>
              </a:rPr>
              <a:t>player-level tackle information for each game and play</a:t>
            </a:r>
            <a:endParaRPr sz="1700">
              <a:solidFill>
                <a:srgbClr val="40404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700"/>
              <a:buChar char="●"/>
            </a:pPr>
            <a:r>
              <a:rPr b="1" lang="en-US" sz="1800">
                <a:solidFill>
                  <a:srgbClr val="0039A6"/>
                </a:solidFill>
              </a:rPr>
              <a:t>Tracking data: </a:t>
            </a:r>
            <a:r>
              <a:rPr lang="en-US" sz="1700">
                <a:solidFill>
                  <a:srgbClr val="404041"/>
                </a:solidFill>
              </a:rPr>
              <a:t>player tracking data from week number</a:t>
            </a:r>
            <a:endParaRPr sz="1700">
              <a:solidFill>
                <a:srgbClr val="404041"/>
              </a:solidFill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00" y="1923175"/>
            <a:ext cx="3714975" cy="27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425143" y="520164"/>
            <a:ext cx="1143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253" name="Google Shape;253;p32"/>
          <p:cNvSpPr txBox="1"/>
          <p:nvPr>
            <p:ph idx="1" type="body"/>
          </p:nvPr>
        </p:nvSpPr>
        <p:spPr>
          <a:xfrm>
            <a:off x="425150" y="1229500"/>
            <a:ext cx="9162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00"/>
              <a:buNone/>
            </a:pPr>
            <a:r>
              <a:rPr lang="en-US"/>
              <a:t>Number of players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1660950"/>
            <a:ext cx="5943600" cy="448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381000" y="318903"/>
            <a:ext cx="1143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br>
              <a:rPr lang="en-US"/>
            </a:br>
            <a:r>
              <a:rPr lang="en-US"/>
              <a:t>Data Analysis (Cont.)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150" y="1485900"/>
            <a:ext cx="7637711" cy="44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381000" y="1788326"/>
            <a:ext cx="8655300" cy="41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Frequently Used To Least Used Positions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75" y="2409549"/>
            <a:ext cx="10669475" cy="35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381000" y="1788326"/>
            <a:ext cx="8655300" cy="41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Feature Correlation to Tackle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338" y="2309397"/>
            <a:ext cx="6851326" cy="37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381000" y="860699"/>
            <a:ext cx="11430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381000" y="1788326"/>
            <a:ext cx="8655300" cy="417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Distribution of Tackles by Players</a:t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125" y="2240300"/>
            <a:ext cx="85725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381000" y="647172"/>
            <a:ext cx="11430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/>
              <a:t>Analysis Process</a:t>
            </a:r>
            <a:endParaRPr/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381000" y="1269636"/>
            <a:ext cx="8655424" cy="4691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</a:pPr>
            <a:r>
              <a:rPr lang="en-US"/>
              <a:t>Player Performance Metrics</a:t>
            </a:r>
            <a:endParaRPr/>
          </a:p>
        </p:txBody>
      </p:sp>
      <p:pic>
        <p:nvPicPr>
          <p:cNvPr descr="A screenshot of a graph  Description automatically generated" id="288" name="Google Shape;2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793" y="1926968"/>
            <a:ext cx="8810166" cy="40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